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65" r:id="rId17"/>
    <p:sldId id="269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0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10" Type="http://schemas.openxmlformats.org/officeDocument/2006/relationships/image" Target="../media/image56.tmp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61.jpeg"/><Relationship Id="rId5" Type="http://schemas.openxmlformats.org/officeDocument/2006/relationships/image" Target="../media/image6.jpe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6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</a:p>
          <a:p>
            <a:r>
              <a:rPr lang="en-US" sz="2800" dirty="0"/>
              <a:t>Prospective SpaceX Employee, Build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374151" y="3772035"/>
            <a:ext cx="3101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(HTPB)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and </a:t>
              </a:r>
              <a:r>
                <a:rPr lang="en-US" i="1" dirty="0">
                  <a:solidFill>
                    <a:srgbClr val="FF0000"/>
                  </a:solidFill>
                </a:rPr>
                <a:t>myself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  <p:pic>
        <p:nvPicPr>
          <p:cNvPr id="39" name="hotfire VID">
            <a:hlinkClick r:id="" action="ppaction://media"/>
            <a:extLst>
              <a:ext uri="{FF2B5EF4-FFF2-40B4-BE49-F238E27FC236}">
                <a16:creationId xmlns:a16="http://schemas.microsoft.com/office/drawing/2014/main" id="{24064F07-CE05-4A99-BB64-F89CED4465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6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16381" y="3200544"/>
            <a:ext cx="3237562" cy="18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23" grpId="0"/>
      <p:bldP spid="24" grpId="0"/>
      <p:bldP spid="25" grpId="0"/>
      <p:bldP spid="29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(+31)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Engineer, Propulsion Lead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A6569CB6-8912-4D72-A632-F4DD6480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6566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AAA87B-7984-46A0-8D2A-51D351E6C7D4}"/>
              </a:ext>
            </a:extLst>
          </p:cNvPr>
          <p:cNvSpPr/>
          <p:nvPr/>
        </p:nvSpPr>
        <p:spPr>
          <a:xfrm>
            <a:off x="7389532" y="75031"/>
            <a:ext cx="498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290646" y="1562475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558" y="3813115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745" y="1956527"/>
            <a:ext cx="2336700" cy="3713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301193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4160661" y="1281348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120689" y="172955"/>
            <a:ext cx="4071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3 </a:t>
            </a:r>
            <a:r>
              <a:rPr lang="en-US" dirty="0"/>
              <a:t>scheduled for October 10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pic>
        <p:nvPicPr>
          <p:cNvPr id="18" name="hotfire2gif">
            <a:hlinkClick r:id="" action="ppaction://media"/>
            <a:extLst>
              <a:ext uri="{FF2B5EF4-FFF2-40B4-BE49-F238E27FC236}">
                <a16:creationId xmlns:a16="http://schemas.microsoft.com/office/drawing/2014/main" id="{AE1A0D66-B3CD-437B-B29B-CC466198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809" y="1561355"/>
            <a:ext cx="3764018" cy="21172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 flipV="1">
            <a:off x="8797771" y="4101483"/>
            <a:ext cx="1233996" cy="1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139288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3" y="3852910"/>
            <a:ext cx="4165101" cy="1906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" r="59305"/>
          <a:stretch/>
        </p:blipFill>
        <p:spPr>
          <a:xfrm>
            <a:off x="4644465" y="877644"/>
            <a:ext cx="3275861" cy="48821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085307-11A7-415A-8DA8-6D23B6E2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2380C-4BBD-4569-B49A-4C4096B7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33" y="882966"/>
            <a:ext cx="4165101" cy="292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261CA-A262-4FC9-9AA2-BDDBA7034AB0}"/>
              </a:ext>
            </a:extLst>
          </p:cNvPr>
          <p:cNvSpPr txBox="1"/>
          <p:nvPr/>
        </p:nvSpPr>
        <p:spPr>
          <a:xfrm>
            <a:off x="7920326" y="4311358"/>
            <a:ext cx="4073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$5,000 – BBQ for all</a:t>
            </a:r>
          </a:p>
          <a:p>
            <a:r>
              <a:rPr lang="en-US" dirty="0">
                <a:solidFill>
                  <a:srgbClr val="FF0000"/>
                </a:solidFill>
              </a:rPr>
              <a:t>$9,000 - Chicken Suit day of conference</a:t>
            </a:r>
          </a:p>
          <a:p>
            <a:r>
              <a:rPr lang="en-US" dirty="0"/>
              <a:t>$15,000 - Dye Hair any color (2 weeks)</a:t>
            </a:r>
          </a:p>
          <a:p>
            <a:r>
              <a:rPr lang="en-US" dirty="0"/>
              <a:t>$25,000 - Tattoo on the behind</a:t>
            </a:r>
          </a:p>
          <a:p>
            <a:r>
              <a:rPr lang="en-US" dirty="0"/>
              <a:t>$30,000 - Dye and Tattoo</a:t>
            </a:r>
          </a:p>
        </p:txBody>
      </p:sp>
      <p:pic>
        <p:nvPicPr>
          <p:cNvPr id="10" name="Picture 9" descr="A person wearing a costume&#10;&#10;Description automatically generated">
            <a:extLst>
              <a:ext uri="{FF2B5EF4-FFF2-40B4-BE49-F238E27FC236}">
                <a16:creationId xmlns:a16="http://schemas.microsoft.com/office/drawing/2014/main" id="{56B6E14A-704A-4771-809D-2BB3CE5F5C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8252329" y="351456"/>
            <a:ext cx="3474879" cy="38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Takeaways and Moving Forward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99D589-26FE-41C7-9A79-5AD622F9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9C5A-A54D-4867-9348-850D95146FC7}"/>
              </a:ext>
            </a:extLst>
          </p:cNvPr>
          <p:cNvSpPr txBox="1"/>
          <p:nvPr/>
        </p:nvSpPr>
        <p:spPr>
          <a:xfrm>
            <a:off x="266329" y="1198486"/>
            <a:ext cx="6729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techniques, flight simulations </a:t>
            </a:r>
            <a:r>
              <a:rPr lang="en-US" dirty="0">
                <a:sym typeface="Wingdings" panose="05000000000000000000" pitchFamily="2" charset="2"/>
              </a:rPr>
              <a:t> use for throttle control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the development of New Hampshire’s first hybrid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Directing the entire hybrid rocket project for Spaceport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push the importance of FEA/CFD</a:t>
            </a:r>
            <a:endParaRPr lang="en-US" sz="1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3DE6-14C7-4091-8F2A-F5FE0DE7F5DF}"/>
              </a:ext>
            </a:extLst>
          </p:cNvPr>
          <p:cNvSpPr/>
          <p:nvPr/>
        </p:nvSpPr>
        <p:spPr>
          <a:xfrm>
            <a:off x="7148317" y="1189608"/>
            <a:ext cx="4934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Moving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iterate Runaway to be the propulsion module in the hybrid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all engineering leads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Frame, Avionics,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Compete in Spaceport America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successful knowledge transfer to underclassmen with defined future leaders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17102-2D96-431F-B843-40AE8253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72" y="4161951"/>
            <a:ext cx="4039060" cy="1004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39E44-E15A-4F02-9D00-2C9D9C67476B}"/>
              </a:ext>
            </a:extLst>
          </p:cNvPr>
          <p:cNvSpPr txBox="1"/>
          <p:nvPr/>
        </p:nvSpPr>
        <p:spPr>
          <a:xfrm>
            <a:off x="7487272" y="5199581"/>
            <a:ext cx="426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Presenting at a national space conference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0CFB7BCF-0D8D-4A45-9DAE-3B9457EC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83" y="218994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F7B314-9EA8-42BD-A5EE-18BE1FE01275}"/>
              </a:ext>
            </a:extLst>
          </p:cNvPr>
          <p:cNvSpPr/>
          <p:nvPr/>
        </p:nvSpPr>
        <p:spPr>
          <a:xfrm>
            <a:off x="266329" y="30092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Organization and Project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family of future aerospace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as a leader, understanding people have different imperatives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importance of transparency to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 most interdisciplinary engineering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realize the importance of showing the success of the organization to the school/community</a:t>
            </a:r>
          </a:p>
        </p:txBody>
      </p:sp>
    </p:spTree>
    <p:extLst>
      <p:ext uri="{BB962C8B-B14F-4D97-AF65-F5344CB8AC3E}">
        <p14:creationId xmlns:p14="http://schemas.microsoft.com/office/powerpoint/2010/main" val="21499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32" y="2485138"/>
            <a:ext cx="3781888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360362" y="1087610"/>
            <a:ext cx="720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and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 at Large at SEDS USA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113921" y="2801969"/>
            <a:ext cx="2915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6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Inconel Behavior at NIST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Effect of tool coatings at TURBOCAM International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sz="600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Rutherford engine production at Rocket Lab USA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3FDB-E9BA-40C2-BF63-DA9D1F9C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A5F5E-0D6B-415F-8945-87AD3D89CCDD}"/>
              </a:ext>
            </a:extLst>
          </p:cNvPr>
          <p:cNvSpPr txBox="1"/>
          <p:nvPr/>
        </p:nvSpPr>
        <p:spPr>
          <a:xfrm>
            <a:off x="7089543" y="324430"/>
            <a:ext cx="13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visiting!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1E06908-C774-452F-B203-58CF3775E4E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474459" y="509096"/>
            <a:ext cx="936242" cy="7751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DF91274-40CF-475F-8105-C896D17D57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1" t="9448" r="30960" b="6719"/>
          <a:stretch/>
        </p:blipFill>
        <p:spPr>
          <a:xfrm>
            <a:off x="3540212" y="2485138"/>
            <a:ext cx="1857039" cy="31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8" grpId="0" animBg="1"/>
      <p:bldP spid="30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5" t="15286" r="20923" b="11827"/>
          <a:stretch/>
        </p:blipFill>
        <p:spPr>
          <a:xfrm>
            <a:off x="6516209" y="532085"/>
            <a:ext cx="4627059" cy="4453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pic>
        <p:nvPicPr>
          <p:cNvPr id="15" name="Picture 178">
            <a:extLst>
              <a:ext uri="{FF2B5EF4-FFF2-40B4-BE49-F238E27FC236}">
                <a16:creationId xmlns:a16="http://schemas.microsoft.com/office/drawing/2014/main" id="{ADAF396C-C3C7-4742-8F4D-B2F7EC6A1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2512" y="-2127006"/>
            <a:ext cx="2318284" cy="10159393"/>
          </a:xfrm>
          <a:prstGeom prst="rect">
            <a:avLst/>
          </a:prstGeom>
        </p:spPr>
      </p:pic>
      <p:pic>
        <p:nvPicPr>
          <p:cNvPr id="16" name="Picture 195">
            <a:extLst>
              <a:ext uri="{FF2B5EF4-FFF2-40B4-BE49-F238E27FC236}">
                <a16:creationId xmlns:a16="http://schemas.microsoft.com/office/drawing/2014/main" id="{972A5202-261B-47BE-9127-890E19460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2896" y="2520463"/>
            <a:ext cx="1478026" cy="967381"/>
          </a:xfrm>
          <a:prstGeom prst="rect">
            <a:avLst/>
          </a:prstGeom>
        </p:spPr>
      </p:pic>
      <p:pic>
        <p:nvPicPr>
          <p:cNvPr id="17" name="Picture 196">
            <a:extLst>
              <a:ext uri="{FF2B5EF4-FFF2-40B4-BE49-F238E27FC236}">
                <a16:creationId xmlns:a16="http://schemas.microsoft.com/office/drawing/2014/main" id="{77BA70A3-0748-4E98-B479-10DE19C51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411188" y="1752747"/>
            <a:ext cx="1116012" cy="2693591"/>
          </a:xfrm>
          <a:prstGeom prst="rect">
            <a:avLst/>
          </a:prstGeom>
        </p:spPr>
      </p:pic>
      <p:pic>
        <p:nvPicPr>
          <p:cNvPr id="18" name="Picture 201">
            <a:extLst>
              <a:ext uri="{FF2B5EF4-FFF2-40B4-BE49-F238E27FC236}">
                <a16:creationId xmlns:a16="http://schemas.microsoft.com/office/drawing/2014/main" id="{768DD4BD-36DD-4C9A-8C41-B0D0E7B32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842308" y="1767987"/>
            <a:ext cx="1133382" cy="2663113"/>
          </a:xfrm>
          <a:prstGeom prst="rect">
            <a:avLst/>
          </a:prstGeom>
        </p:spPr>
      </p:pic>
      <p:pic>
        <p:nvPicPr>
          <p:cNvPr id="19" name="Picture 206">
            <a:extLst>
              <a:ext uri="{FF2B5EF4-FFF2-40B4-BE49-F238E27FC236}">
                <a16:creationId xmlns:a16="http://schemas.microsoft.com/office/drawing/2014/main" id="{E982F8DF-D3B5-486D-B46A-8D9AF6DB65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553" y="2289085"/>
            <a:ext cx="870191" cy="1473590"/>
          </a:xfrm>
          <a:prstGeom prst="rect">
            <a:avLst/>
          </a:prstGeom>
        </p:spPr>
      </p:pic>
      <p:pic>
        <p:nvPicPr>
          <p:cNvPr id="20" name="Picture 211">
            <a:extLst>
              <a:ext uri="{FF2B5EF4-FFF2-40B4-BE49-F238E27FC236}">
                <a16:creationId xmlns:a16="http://schemas.microsoft.com/office/drawing/2014/main" id="{EA41089D-A0FD-4D71-ABF5-0AFED6C924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2347" y="2476666"/>
            <a:ext cx="682649" cy="1156004"/>
          </a:xfrm>
          <a:prstGeom prst="rect">
            <a:avLst/>
          </a:prstGeom>
        </p:spPr>
      </p:pic>
      <p:pic>
        <p:nvPicPr>
          <p:cNvPr id="21" name="Picture 212">
            <a:extLst>
              <a:ext uri="{FF2B5EF4-FFF2-40B4-BE49-F238E27FC236}">
                <a16:creationId xmlns:a16="http://schemas.microsoft.com/office/drawing/2014/main" id="{08BD0DAD-DD93-459F-8331-B473E0FD83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0716" y="2527425"/>
            <a:ext cx="1324576" cy="996911"/>
          </a:xfrm>
          <a:prstGeom prst="rect">
            <a:avLst/>
          </a:prstGeom>
        </p:spPr>
      </p:pic>
      <p:sp>
        <p:nvSpPr>
          <p:cNvPr id="60" name="TextBox 128">
            <a:extLst>
              <a:ext uri="{FF2B5EF4-FFF2-40B4-BE49-F238E27FC236}">
                <a16:creationId xmlns:a16="http://schemas.microsoft.com/office/drawing/2014/main" id="{9BB19331-222E-43C2-BA7B-5D0871F7FCA9}"/>
              </a:ext>
            </a:extLst>
          </p:cNvPr>
          <p:cNvSpPr txBox="1"/>
          <p:nvPr/>
        </p:nvSpPr>
        <p:spPr>
          <a:xfrm>
            <a:off x="7734879" y="928815"/>
            <a:ext cx="209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Staging Coupler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Supports stage separation at sustainer ignition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7038C35E-5C27-465F-82F0-5392BC38B34E}"/>
              </a:ext>
            </a:extLst>
          </p:cNvPr>
          <p:cNvSpPr txBox="1"/>
          <p:nvPr/>
        </p:nvSpPr>
        <p:spPr>
          <a:xfrm>
            <a:off x="10155241" y="4035139"/>
            <a:ext cx="153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Initiates flight</a:t>
            </a:r>
          </a:p>
        </p:txBody>
      </p:sp>
      <p:sp>
        <p:nvSpPr>
          <p:cNvPr id="55" name="TextBox 60">
            <a:extLst>
              <a:ext uri="{FF2B5EF4-FFF2-40B4-BE49-F238E27FC236}">
                <a16:creationId xmlns:a16="http://schemas.microsoft.com/office/drawing/2014/main" id="{5DAE2E7C-CBD9-4B4C-9344-CC70C23E9C70}"/>
              </a:ext>
            </a:extLst>
          </p:cNvPr>
          <p:cNvSpPr txBox="1"/>
          <p:nvPr/>
        </p:nvSpPr>
        <p:spPr>
          <a:xfrm>
            <a:off x="737383" y="1541952"/>
            <a:ext cx="169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Drogue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small parachute deployed at apogee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C115CC4E-E74F-4CB6-9713-7FA7D1B35946}"/>
              </a:ext>
            </a:extLst>
          </p:cNvPr>
          <p:cNvSpPr txBox="1"/>
          <p:nvPr/>
        </p:nvSpPr>
        <p:spPr>
          <a:xfrm>
            <a:off x="10010958" y="1516820"/>
            <a:ext cx="145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Aft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the rocket</a:t>
            </a:r>
          </a:p>
        </p:txBody>
      </p:sp>
      <p:sp>
        <p:nvSpPr>
          <p:cNvPr id="49" name="TextBox 76">
            <a:extLst>
              <a:ext uri="{FF2B5EF4-FFF2-40B4-BE49-F238E27FC236}">
                <a16:creationId xmlns:a16="http://schemas.microsoft.com/office/drawing/2014/main" id="{98AC801D-4D2B-408D-9123-BD7E0776819F}"/>
              </a:ext>
            </a:extLst>
          </p:cNvPr>
          <p:cNvSpPr txBox="1"/>
          <p:nvPr/>
        </p:nvSpPr>
        <p:spPr>
          <a:xfrm>
            <a:off x="2959879" y="930162"/>
            <a:ext cx="184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Electronics Bay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Houses the TeleMega GPS and controls flight events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TextBox 84">
            <a:extLst>
              <a:ext uri="{FF2B5EF4-FFF2-40B4-BE49-F238E27FC236}">
                <a16:creationId xmlns:a16="http://schemas.microsoft.com/office/drawing/2014/main" id="{8FBEB4A5-AD5F-46BE-BABD-9264C928F521}"/>
              </a:ext>
            </a:extLst>
          </p:cNvPr>
          <p:cNvSpPr txBox="1"/>
          <p:nvPr/>
        </p:nvSpPr>
        <p:spPr>
          <a:xfrm>
            <a:off x="5216430" y="3976933"/>
            <a:ext cx="1611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Propels the rocket to flight apogee</a:t>
            </a:r>
          </a:p>
        </p:txBody>
      </p:sp>
      <p:sp>
        <p:nvSpPr>
          <p:cNvPr id="43" name="TextBox 93">
            <a:extLst>
              <a:ext uri="{FF2B5EF4-FFF2-40B4-BE49-F238E27FC236}">
                <a16:creationId xmlns:a16="http://schemas.microsoft.com/office/drawing/2014/main" id="{63F820C9-EEC5-40A7-8239-B9299E7E3EF0}"/>
              </a:ext>
            </a:extLst>
          </p:cNvPr>
          <p:cNvSpPr txBox="1"/>
          <p:nvPr/>
        </p:nvSpPr>
        <p:spPr>
          <a:xfrm>
            <a:off x="7881163" y="4662944"/>
            <a:ext cx="172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large parachute for booster landing</a:t>
            </a:r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79F878DB-300A-4B6B-8120-5E84AC895DB1}"/>
              </a:ext>
            </a:extLst>
          </p:cNvPr>
          <p:cNvSpPr txBox="1"/>
          <p:nvPr/>
        </p:nvSpPr>
        <p:spPr>
          <a:xfrm>
            <a:off x="5339259" y="1515181"/>
            <a:ext cx="204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Forward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sustainer</a:t>
            </a:r>
          </a:p>
        </p:txBody>
      </p:sp>
      <p:sp>
        <p:nvSpPr>
          <p:cNvPr id="37" name="TextBox 112">
            <a:extLst>
              <a:ext uri="{FF2B5EF4-FFF2-40B4-BE49-F238E27FC236}">
                <a16:creationId xmlns:a16="http://schemas.microsoft.com/office/drawing/2014/main" id="{F4695E3A-099C-4FE3-BF6B-B52024F23A20}"/>
              </a:ext>
            </a:extLst>
          </p:cNvPr>
          <p:cNvSpPr txBox="1"/>
          <p:nvPr/>
        </p:nvSpPr>
        <p:spPr>
          <a:xfrm>
            <a:off x="3139136" y="4678652"/>
            <a:ext cx="2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main parachute that slows the sustainer to landing speed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120">
            <a:extLst>
              <a:ext uri="{FF2B5EF4-FFF2-40B4-BE49-F238E27FC236}">
                <a16:creationId xmlns:a16="http://schemas.microsoft.com/office/drawing/2014/main" id="{4750AAE8-B9E0-48D5-87DC-FFED0BAADCF4}"/>
              </a:ext>
            </a:extLst>
          </p:cNvPr>
          <p:cNvSpPr txBox="1"/>
          <p:nvPr/>
        </p:nvSpPr>
        <p:spPr>
          <a:xfrm>
            <a:off x="670222" y="3972102"/>
            <a:ext cx="215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Custom Nose Cone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3D printed nose cone that houses the drogue parachute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321551" y="3305801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864538" y="3238990"/>
            <a:ext cx="106638" cy="17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8" grpId="0"/>
      <p:bldP spid="55" grpId="0"/>
      <p:bldP spid="52" grpId="0"/>
      <p:bldP spid="49" grpId="0"/>
      <p:bldP spid="46" grpId="0"/>
      <p:bldP spid="43" grpId="0"/>
      <p:bldP spid="40" grpId="0"/>
      <p:bldP spid="37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70353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(+9)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4369</TotalTime>
  <Words>1421</Words>
  <Application>Microsoft Office PowerPoint</Application>
  <PresentationFormat>Widescreen</PresentationFormat>
  <Paragraphs>322</Paragraphs>
  <Slides>19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185</cp:revision>
  <dcterms:created xsi:type="dcterms:W3CDTF">2019-04-03T21:17:49Z</dcterms:created>
  <dcterms:modified xsi:type="dcterms:W3CDTF">2019-10-27T17:44:58Z</dcterms:modified>
</cp:coreProperties>
</file>